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3"/>
  </p:notesMasterIdLst>
  <p:sldIdLst>
    <p:sldId id="258" r:id="rId5"/>
    <p:sldId id="261" r:id="rId6"/>
    <p:sldId id="259" r:id="rId7"/>
    <p:sldId id="264" r:id="rId8"/>
    <p:sldId id="257" r:id="rId9"/>
    <p:sldId id="265" r:id="rId10"/>
    <p:sldId id="262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3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7FF7"/>
    <a:srgbClr val="028661"/>
    <a:srgbClr val="02A8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641481-DDBF-479A-B7AB-FFC26991A61F}" v="619" dt="2024-11-09T11:24:36.566"/>
    <p1510:client id="{3D5AB1B3-8CBB-4D0D-89A5-1DC016CECA11}" v="33" dt="2024-11-09T10:37:59.2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461" y="307"/>
      </p:cViewPr>
      <p:guideLst>
        <p:guide orient="horz" pos="2136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záhlaví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Zástupný symbol pro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C818F8C-5993-4707-A9D9-44F5A12E262E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4" name="Zástupný symbol pro obrázek snímk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Zástupný symbol pro poznámky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6" name="Zástupný symbol pro zápatí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Zástupný symbol pro číslo snímk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99C38E-0D04-4D23-9B16-08CF7E3379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0879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9C38E-0D04-4D23-9B16-08CF7E33795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0916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motivation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9C38E-0D04-4D23-9B16-08CF7E33795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86527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Added value?</a:t>
            </a:r>
          </a:p>
        </p:txBody>
      </p:sp>
      <p:sp>
        <p:nvSpPr>
          <p:cNvPr id="4" name="Zástupný symbol pro číslo snímku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9C38E-0D04-4D23-9B16-08CF7E33795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9626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6332AA-2F9C-6248-A668-3D118A76A6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>
            <a:extLst>
              <a:ext uri="{FF2B5EF4-FFF2-40B4-BE49-F238E27FC236}">
                <a16:creationId xmlns:a16="http://schemas.microsoft.com/office/drawing/2014/main" id="{AA70356F-692A-96A7-3D82-D8ECA45E51D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>
            <a:extLst>
              <a:ext uri="{FF2B5EF4-FFF2-40B4-BE49-F238E27FC236}">
                <a16:creationId xmlns:a16="http://schemas.microsoft.com/office/drawing/2014/main" id="{81A36B7A-9279-F064-8494-C082ABE07A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sk-SK" dirty="0" err="1"/>
              <a:t>Target</a:t>
            </a:r>
            <a:r>
              <a:rPr lang="sk-SK" dirty="0"/>
              <a:t> </a:t>
            </a:r>
            <a:r>
              <a:rPr lang="sk-SK" dirty="0" err="1"/>
              <a:t>users</a:t>
            </a:r>
            <a:endParaRPr lang="en-US" dirty="0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9EC4B412-D0C3-1A07-A56F-9C1710CB88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9C38E-0D04-4D23-9B16-08CF7E33795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67711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935701-B713-1A38-034C-A6A7AA5AAC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>
            <a:extLst>
              <a:ext uri="{FF2B5EF4-FFF2-40B4-BE49-F238E27FC236}">
                <a16:creationId xmlns:a16="http://schemas.microsoft.com/office/drawing/2014/main" id="{7C478F1F-3865-431E-C74D-4CA3DBA5783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>
            <a:extLst>
              <a:ext uri="{FF2B5EF4-FFF2-40B4-BE49-F238E27FC236}">
                <a16:creationId xmlns:a16="http://schemas.microsoft.com/office/drawing/2014/main" id="{94C1A6C9-D39B-EBCA-2360-5FF4D9D8FA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Added value?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FDD2FB83-A452-C0B2-3610-E7EF7557A1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9C38E-0D04-4D23-9B16-08CF7E33795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8864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7ED74-AAC9-492F-1DE7-ED3D495E4E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obrázek snímku 1">
            <a:extLst>
              <a:ext uri="{FF2B5EF4-FFF2-40B4-BE49-F238E27FC236}">
                <a16:creationId xmlns:a16="http://schemas.microsoft.com/office/drawing/2014/main" id="{4C4D43DB-C3FA-2419-8055-C9D9974F06B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Zástupný symbol pro poznámky 2">
            <a:extLst>
              <a:ext uri="{FF2B5EF4-FFF2-40B4-BE49-F238E27FC236}">
                <a16:creationId xmlns:a16="http://schemas.microsoft.com/office/drawing/2014/main" id="{B7BB0A46-98B0-32EA-25A3-7A8C977BCA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Added value?</a:t>
            </a:r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6208EBAB-B17C-4E0B-2031-81863E0A7A4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599C38E-0D04-4D23-9B16-08CF7E33795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4664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í sníme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39FE902D-1527-E4F7-D02D-FC83DB37490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547A7994-EC9F-FC9B-4714-04B9B523B1F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cs-CZ"/>
              <a:t>Kliknutím můžete upravit styl předlohy.</a:t>
            </a:r>
            <a:endParaRPr lang="en-US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BB3F943-1EF9-69D1-55F2-56667000E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CAEA68B4-8062-EFA8-6D05-36E20412E5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0B47EE2D-B7CE-7D4C-2A69-08BB53318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2948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s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3AF289E-B9EB-41A6-31AE-7A1E6844EC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9AC86B4F-E663-93D1-F76D-4AF9B592D05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CDE757E2-4EFF-173C-C613-C3CA2F83ED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8F53386D-E61D-CF7B-E266-F84151B844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C50DAA98-716F-5ACA-7288-32DB09E1A8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0177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S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vislý nadpis 1">
            <a:extLst>
              <a:ext uri="{FF2B5EF4-FFF2-40B4-BE49-F238E27FC236}">
                <a16:creationId xmlns:a16="http://schemas.microsoft.com/office/drawing/2014/main" id="{CDB73484-7608-3E1F-1692-659FCA4E35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svislý text 2">
            <a:extLst>
              <a:ext uri="{FF2B5EF4-FFF2-40B4-BE49-F238E27FC236}">
                <a16:creationId xmlns:a16="http://schemas.microsoft.com/office/drawing/2014/main" id="{50D0AD84-E6B6-B73E-C745-BFC82FEB44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A56ADB02-A7D5-BEE2-DDAE-D4367147DC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93D23CE-755F-9083-246C-3B5C168231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64B115F-2941-0FE8-63F2-A6164AEA6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82354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E979E54-191E-724C-C073-8F86ADBB02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CA5C8EA-2170-FE54-BCC6-FBA99EFB44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1A3247F9-F887-8745-93F3-998D79C46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7DF9CAA4-80CE-4D1F-CBD3-58A89C3567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165C23C2-A169-9122-8A93-CE93D4B6C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579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Záhlaví oddíl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F996CA2-8B0D-51AA-6783-828AAB952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0582B836-A012-D8F5-E467-ADC0AF6A7E3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8EFBFD8-E156-C6CA-D533-550ACB493B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44DAB116-1DB9-570A-5773-2F3245D22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42FFFD46-9AF5-2FAC-186E-1C9B45447C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337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7148363-66EF-8115-07B7-F2D314F20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81E64A63-89B7-D4BB-CCBA-38B56452C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39096E42-4B13-1684-41A6-C6219FF10B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865F5F1-67C6-203C-BF6B-A2A5E2DED0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328F495F-CC80-C9CC-266A-8415B86D0F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0A234CF9-795A-5F68-595B-382EC8732E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306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án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5160742-F7BB-0746-1E28-C2344F6ADC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1C1DF849-AFD9-3D58-5E4A-3DE432BF8E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4" name="Zástupný obsah 3">
            <a:extLst>
              <a:ext uri="{FF2B5EF4-FFF2-40B4-BE49-F238E27FC236}">
                <a16:creationId xmlns:a16="http://schemas.microsoft.com/office/drawing/2014/main" id="{FE6A2CC2-CD0F-B354-4D66-EAEC8705C4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0BCE2B0A-2426-0626-08A3-6F751322EF5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6" name="Zástupný obsah 5">
            <a:extLst>
              <a:ext uri="{FF2B5EF4-FFF2-40B4-BE49-F238E27FC236}">
                <a16:creationId xmlns:a16="http://schemas.microsoft.com/office/drawing/2014/main" id="{BDC6CDE1-8544-58BD-1FBE-B00228ACAF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7" name="Zástupný symbol pro datum 6">
            <a:extLst>
              <a:ext uri="{FF2B5EF4-FFF2-40B4-BE49-F238E27FC236}">
                <a16:creationId xmlns:a16="http://schemas.microsoft.com/office/drawing/2014/main" id="{FC2C39FA-83F0-7EFA-641D-7770E996F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8" name="Zástupný symbol pro zápatí 7">
            <a:extLst>
              <a:ext uri="{FF2B5EF4-FFF2-40B4-BE49-F238E27FC236}">
                <a16:creationId xmlns:a16="http://schemas.microsoft.com/office/drawing/2014/main" id="{BE7D5DCA-D7A9-F8F9-3544-DE31AB5A8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Zástupný symbol pro číslo snímku 8">
            <a:extLst>
              <a:ext uri="{FF2B5EF4-FFF2-40B4-BE49-F238E27FC236}">
                <a16:creationId xmlns:a16="http://schemas.microsoft.com/office/drawing/2014/main" id="{CE978200-7950-B466-72FF-2E79FB641C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439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Jenom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431C9682-6C3B-4B9E-DA14-2CDA1BABB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pro datum 2">
            <a:extLst>
              <a:ext uri="{FF2B5EF4-FFF2-40B4-BE49-F238E27FC236}">
                <a16:creationId xmlns:a16="http://schemas.microsoft.com/office/drawing/2014/main" id="{A433DDB0-2DD4-3C9A-BE44-50D97AE25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4" name="Zástupný symbol pro zápatí 3">
            <a:extLst>
              <a:ext uri="{FF2B5EF4-FFF2-40B4-BE49-F238E27FC236}">
                <a16:creationId xmlns:a16="http://schemas.microsoft.com/office/drawing/2014/main" id="{AFCCB451-71A4-C0C5-B6E3-94CCCEA890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Zástupný symbol pro číslo snímku 4">
            <a:extLst>
              <a:ext uri="{FF2B5EF4-FFF2-40B4-BE49-F238E27FC236}">
                <a16:creationId xmlns:a16="http://schemas.microsoft.com/office/drawing/2014/main" id="{A286045D-E43F-DAEA-1664-7770239575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56114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symbol pro datum 1">
            <a:extLst>
              <a:ext uri="{FF2B5EF4-FFF2-40B4-BE49-F238E27FC236}">
                <a16:creationId xmlns:a16="http://schemas.microsoft.com/office/drawing/2014/main" id="{69CAD0C3-D6CE-83F3-DC33-F6D0F274D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3" name="Zástupný symbol pro zápatí 2">
            <a:extLst>
              <a:ext uri="{FF2B5EF4-FFF2-40B4-BE49-F238E27FC236}">
                <a16:creationId xmlns:a16="http://schemas.microsoft.com/office/drawing/2014/main" id="{B9C9966E-6885-A234-DEB8-60541B3699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Zástupný symbol pro číslo snímku 3">
            <a:extLst>
              <a:ext uri="{FF2B5EF4-FFF2-40B4-BE49-F238E27FC236}">
                <a16:creationId xmlns:a16="http://schemas.microsoft.com/office/drawing/2014/main" id="{F4B58826-B006-121E-922D-02269DE4B3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06695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7DFF426-09D3-4E56-E275-BAEEB0195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9254EB6F-38AF-97DA-C464-2398EB94F5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54EA3264-0D78-C73E-B798-696588E20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9EA07021-E5E3-5047-8D33-061819D07D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F868BAA2-FED3-BF1B-A5E0-F96807287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DCD16A43-C9E0-794D-4970-4F7A1AC9B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52856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ek s titulk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3F5DDAC-2785-61C0-F3E8-62FBCF5BB4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symbol obrázku 2">
            <a:extLst>
              <a:ext uri="{FF2B5EF4-FFF2-40B4-BE49-F238E27FC236}">
                <a16:creationId xmlns:a16="http://schemas.microsoft.com/office/drawing/2014/main" id="{2FA0D50F-7169-13C1-4D50-E823043AEDE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E7259B71-C1FB-F743-9CA2-AD53AA9865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cs-CZ"/>
              <a:t>Po kliknutí můžete upravovat styly textu v předloze.</a:t>
            </a:r>
          </a:p>
        </p:txBody>
      </p:sp>
      <p:sp>
        <p:nvSpPr>
          <p:cNvPr id="5" name="Zástupný symbol pro datum 4">
            <a:extLst>
              <a:ext uri="{FF2B5EF4-FFF2-40B4-BE49-F238E27FC236}">
                <a16:creationId xmlns:a16="http://schemas.microsoft.com/office/drawing/2014/main" id="{8F33C61C-9139-0B9D-BBF0-8AAF9B33F5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6" name="Zástupný symbol pro zápatí 5">
            <a:extLst>
              <a:ext uri="{FF2B5EF4-FFF2-40B4-BE49-F238E27FC236}">
                <a16:creationId xmlns:a16="http://schemas.microsoft.com/office/drawing/2014/main" id="{CB665381-AAD6-36D5-54E6-0C3A9E906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Zástupný symbol pro číslo snímku 6">
            <a:extLst>
              <a:ext uri="{FF2B5EF4-FFF2-40B4-BE49-F238E27FC236}">
                <a16:creationId xmlns:a16="http://schemas.microsoft.com/office/drawing/2014/main" id="{525FF67B-7D68-12F8-B02F-33A0FFF255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935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nadpis 1">
            <a:extLst>
              <a:ext uri="{FF2B5EF4-FFF2-40B4-BE49-F238E27FC236}">
                <a16:creationId xmlns:a16="http://schemas.microsoft.com/office/drawing/2014/main" id="{AB731962-4788-CE9B-934F-AEC4EF51F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cs-CZ"/>
              <a:t>Kliknutím lze upravit styl.</a:t>
            </a:r>
            <a:endParaRPr lang="en-US"/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73EE0C63-4693-8509-2BC6-F63AB5C271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cs-CZ"/>
              <a:t>Po kliknutí můžete upravovat styly textu v předloze.</a:t>
            </a:r>
          </a:p>
          <a:p>
            <a:pPr lvl="1"/>
            <a:r>
              <a:rPr lang="cs-CZ"/>
              <a:t>Druhá úroveň</a:t>
            </a:r>
          </a:p>
          <a:p>
            <a:pPr lvl="2"/>
            <a:r>
              <a:rPr lang="cs-CZ"/>
              <a:t>Třetí úroveň</a:t>
            </a:r>
          </a:p>
          <a:p>
            <a:pPr lvl="3"/>
            <a:r>
              <a:rPr lang="cs-CZ"/>
              <a:t>Čtvrtá úroveň</a:t>
            </a:r>
          </a:p>
          <a:p>
            <a:pPr lvl="4"/>
            <a:r>
              <a:rPr lang="cs-CZ"/>
              <a:t>Pátá úroveň</a:t>
            </a:r>
            <a:endParaRPr lang="en-US"/>
          </a:p>
        </p:txBody>
      </p:sp>
      <p:sp>
        <p:nvSpPr>
          <p:cNvPr id="4" name="Zástupný symbol pro datum 3">
            <a:extLst>
              <a:ext uri="{FF2B5EF4-FFF2-40B4-BE49-F238E27FC236}">
                <a16:creationId xmlns:a16="http://schemas.microsoft.com/office/drawing/2014/main" id="{BF566F9A-85C5-AA97-AF6A-43678E4C997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6F1B8E-FB39-4570-A4ED-978ED2620EF7}" type="datetimeFigureOut">
              <a:rPr lang="en-US" smtClean="0"/>
              <a:t>11/9/2024</a:t>
            </a:fld>
            <a:endParaRPr lang="en-US"/>
          </a:p>
        </p:txBody>
      </p:sp>
      <p:sp>
        <p:nvSpPr>
          <p:cNvPr id="5" name="Zástupný symbol pro zápatí 4">
            <a:extLst>
              <a:ext uri="{FF2B5EF4-FFF2-40B4-BE49-F238E27FC236}">
                <a16:creationId xmlns:a16="http://schemas.microsoft.com/office/drawing/2014/main" id="{24857094-0F3B-292B-F555-6155468E4C1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Zástupný symbol pro číslo snímku 5">
            <a:extLst>
              <a:ext uri="{FF2B5EF4-FFF2-40B4-BE49-F238E27FC236}">
                <a16:creationId xmlns:a16="http://schemas.microsoft.com/office/drawing/2014/main" id="{A56467DB-4832-EA1A-FBE2-333FC146883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6E95D7A-E2FF-4B1B-9E6C-B90C694186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3044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866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D61915-FA52-7F03-238E-E19EAABB43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D60F6AF0-BEEA-4FE1-D0EE-DCC5A3687E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01545" y="3953486"/>
            <a:ext cx="3788910" cy="64196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-- tidy up and </a:t>
            </a:r>
            <a:r>
              <a:rPr lang="en-US" dirty="0">
                <a:solidFill>
                  <a:schemeClr val="bg1"/>
                </a:solidFill>
                <a:latin typeface="Futura"/>
              </a:rPr>
              <a:t>simplify</a:t>
            </a:r>
          </a:p>
        </p:txBody>
      </p:sp>
      <p:sp>
        <p:nvSpPr>
          <p:cNvPr id="5" name="Nadpis 1">
            <a:extLst>
              <a:ext uri="{FF2B5EF4-FFF2-40B4-BE49-F238E27FC236}">
                <a16:creationId xmlns:a16="http://schemas.microsoft.com/office/drawing/2014/main" id="{07536098-46AB-8D65-CB89-87E7F8C04075}"/>
              </a:ext>
            </a:extLst>
          </p:cNvPr>
          <p:cNvSpPr txBox="1">
            <a:spLocks/>
          </p:cNvSpPr>
          <p:nvPr/>
        </p:nvSpPr>
        <p:spPr>
          <a:xfrm>
            <a:off x="4746585" y="2710232"/>
            <a:ext cx="2698830" cy="1139082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dirty="0" err="1">
                <a:solidFill>
                  <a:schemeClr val="bg1"/>
                </a:solidFill>
                <a:latin typeface="Futura"/>
                <a:cs typeface="Quire Sans" panose="020B0502040204020203" pitchFamily="34" charset="0"/>
              </a:rPr>
              <a:t>Tidify</a:t>
            </a:r>
            <a:endParaRPr lang="en-US" sz="6600" dirty="0">
              <a:solidFill>
                <a:schemeClr val="bg1"/>
              </a:solidFill>
              <a:latin typeface="Futura"/>
              <a:cs typeface="Quire Sans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59219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7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57858470-97A8-7ECC-F07B-AF07D4082B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CF760E30-F156-0A69-946B-5162E42D2A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48341" y="2258727"/>
            <a:ext cx="6313158" cy="23405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Futura"/>
              </a:rPr>
              <a:t>How to dispose of clutter at home</a:t>
            </a:r>
          </a:p>
        </p:txBody>
      </p:sp>
      <p:sp>
        <p:nvSpPr>
          <p:cNvPr id="5" name="Nadpis 1">
            <a:extLst>
              <a:ext uri="{FF2B5EF4-FFF2-40B4-BE49-F238E27FC236}">
                <a16:creationId xmlns:a16="http://schemas.microsoft.com/office/drawing/2014/main" id="{9707E61C-BDF6-5072-1411-CF0E9DB1E975}"/>
              </a:ext>
            </a:extLst>
          </p:cNvPr>
          <p:cNvSpPr txBox="1">
            <a:spLocks/>
          </p:cNvSpPr>
          <p:nvPr/>
        </p:nvSpPr>
        <p:spPr>
          <a:xfrm>
            <a:off x="1095605" y="1000513"/>
            <a:ext cx="4516186" cy="95388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  <a:latin typeface="Futura"/>
                <a:cs typeface="Quire Sans" panose="020B0502040204020203" pitchFamily="34" charset="0"/>
              </a:rPr>
              <a:t>The problem</a:t>
            </a: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51EF06C2-7F97-71DC-7278-08F4BA719646}"/>
              </a:ext>
            </a:extLst>
          </p:cNvPr>
          <p:cNvSpPr txBox="1">
            <a:spLocks/>
          </p:cNvSpPr>
          <p:nvPr/>
        </p:nvSpPr>
        <p:spPr>
          <a:xfrm>
            <a:off x="1048341" y="2952055"/>
            <a:ext cx="4188369" cy="95388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  <a:latin typeface="Futura"/>
                <a:cs typeface="Quire Sans" panose="020B0502040204020203" pitchFamily="34" charset="0"/>
              </a:rPr>
              <a:t>The solution</a:t>
            </a:r>
          </a:p>
        </p:txBody>
      </p:sp>
      <p:sp>
        <p:nvSpPr>
          <p:cNvPr id="4" name="Zástupný obsah 2">
            <a:extLst>
              <a:ext uri="{FF2B5EF4-FFF2-40B4-BE49-F238E27FC236}">
                <a16:creationId xmlns:a16="http://schemas.microsoft.com/office/drawing/2014/main" id="{C1B2F6BB-E27D-A018-6C5C-69A7B7E9F7BE}"/>
              </a:ext>
            </a:extLst>
          </p:cNvPr>
          <p:cNvSpPr txBox="1">
            <a:spLocks/>
          </p:cNvSpPr>
          <p:nvPr/>
        </p:nvSpPr>
        <p:spPr>
          <a:xfrm>
            <a:off x="1095604" y="4118127"/>
            <a:ext cx="9194289" cy="1310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Futura"/>
              </a:rPr>
              <a:t>Identify possibilities of safe disposal and donation</a:t>
            </a:r>
          </a:p>
        </p:txBody>
      </p:sp>
    </p:spTree>
    <p:extLst>
      <p:ext uri="{BB962C8B-B14F-4D97-AF65-F5344CB8AC3E}">
        <p14:creationId xmlns:p14="http://schemas.microsoft.com/office/powerpoint/2010/main" val="2020737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7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20B12E99-56D5-D8B3-45D4-E8F989D6FF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4D8BC009-DF07-8AB0-EF1F-906B256B5B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88202" y="2787039"/>
            <a:ext cx="4610713" cy="23405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Futura"/>
              </a:rPr>
              <a:t>-- What materials is my clutter made of?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Futura"/>
              </a:rPr>
              <a:t>-- Is any material dangerous?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Futura"/>
              </a:rPr>
              <a:t>-- Where can I safely and ecologically dispose of my clutter?</a:t>
            </a:r>
          </a:p>
        </p:txBody>
      </p:sp>
      <p:sp>
        <p:nvSpPr>
          <p:cNvPr id="5" name="Nadpis 1">
            <a:extLst>
              <a:ext uri="{FF2B5EF4-FFF2-40B4-BE49-F238E27FC236}">
                <a16:creationId xmlns:a16="http://schemas.microsoft.com/office/drawing/2014/main" id="{700A5577-70A3-0A1B-A644-8D33D90093A0}"/>
              </a:ext>
            </a:extLst>
          </p:cNvPr>
          <p:cNvSpPr txBox="1">
            <a:spLocks/>
          </p:cNvSpPr>
          <p:nvPr/>
        </p:nvSpPr>
        <p:spPr>
          <a:xfrm>
            <a:off x="1271286" y="1539432"/>
            <a:ext cx="3053657" cy="95388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  <a:latin typeface="Futura"/>
                <a:cs typeface="Quire Sans" panose="020B0502040204020203" pitchFamily="34" charset="0"/>
              </a:rPr>
              <a:t>Recycle</a:t>
            </a:r>
          </a:p>
        </p:txBody>
      </p:sp>
      <p:sp>
        <p:nvSpPr>
          <p:cNvPr id="2" name="Nadpis 1">
            <a:extLst>
              <a:ext uri="{FF2B5EF4-FFF2-40B4-BE49-F238E27FC236}">
                <a16:creationId xmlns:a16="http://schemas.microsoft.com/office/drawing/2014/main" id="{9F21459D-AC83-8F05-6CD6-BE54A046B8DC}"/>
              </a:ext>
            </a:extLst>
          </p:cNvPr>
          <p:cNvSpPr txBox="1">
            <a:spLocks/>
          </p:cNvSpPr>
          <p:nvPr/>
        </p:nvSpPr>
        <p:spPr>
          <a:xfrm>
            <a:off x="6908026" y="1555769"/>
            <a:ext cx="2474921" cy="953887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  <a:latin typeface="Futura"/>
                <a:cs typeface="Quire Sans" panose="020B0502040204020203" pitchFamily="34" charset="0"/>
              </a:rPr>
              <a:t>Reuse</a:t>
            </a:r>
          </a:p>
        </p:txBody>
      </p:sp>
      <p:sp>
        <p:nvSpPr>
          <p:cNvPr id="4" name="Zástupný obsah 2">
            <a:extLst>
              <a:ext uri="{FF2B5EF4-FFF2-40B4-BE49-F238E27FC236}">
                <a16:creationId xmlns:a16="http://schemas.microsoft.com/office/drawing/2014/main" id="{D27AE2D3-0986-3120-ED49-2C1C727188AB}"/>
              </a:ext>
            </a:extLst>
          </p:cNvPr>
          <p:cNvSpPr txBox="1">
            <a:spLocks/>
          </p:cNvSpPr>
          <p:nvPr/>
        </p:nvSpPr>
        <p:spPr>
          <a:xfrm>
            <a:off x="6908026" y="2787039"/>
            <a:ext cx="4516186" cy="391470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dirty="0">
                <a:solidFill>
                  <a:schemeClr val="bg1"/>
                </a:solidFill>
                <a:latin typeface="Futura"/>
              </a:rPr>
              <a:t>-- Where </a:t>
            </a:r>
            <a:r>
              <a:rPr lang="sk-SK" dirty="0" err="1">
                <a:solidFill>
                  <a:schemeClr val="bg1"/>
                </a:solidFill>
                <a:latin typeface="Futura"/>
              </a:rPr>
              <a:t>can</a:t>
            </a:r>
            <a:r>
              <a:rPr lang="en-US" dirty="0">
                <a:solidFill>
                  <a:schemeClr val="bg1"/>
                </a:solidFill>
                <a:latin typeface="Futura"/>
              </a:rPr>
              <a:t> my clutter get a </a:t>
            </a:r>
            <a:r>
              <a:rPr lang="sk-SK" dirty="0">
                <a:solidFill>
                  <a:schemeClr val="bg1"/>
                </a:solidFill>
                <a:latin typeface="Futura"/>
              </a:rPr>
              <a:t>new</a:t>
            </a:r>
            <a:r>
              <a:rPr lang="en-US" dirty="0">
                <a:solidFill>
                  <a:schemeClr val="bg1"/>
                </a:solidFill>
                <a:latin typeface="Futura"/>
              </a:rPr>
              <a:t> life?</a:t>
            </a:r>
          </a:p>
          <a:p>
            <a:pPr marL="0" indent="0">
              <a:buNone/>
            </a:pPr>
            <a:r>
              <a:rPr lang="sk-SK" dirty="0">
                <a:solidFill>
                  <a:schemeClr val="bg1"/>
                </a:solidFill>
                <a:latin typeface="Futura"/>
              </a:rPr>
              <a:t>-- </a:t>
            </a:r>
            <a:r>
              <a:rPr lang="en-US" dirty="0">
                <a:solidFill>
                  <a:schemeClr val="bg1"/>
                </a:solidFill>
                <a:latin typeface="Futura"/>
              </a:rPr>
              <a:t>Is any of my clutter valuable?</a:t>
            </a:r>
            <a:endParaRPr lang="sk-SK" dirty="0">
              <a:solidFill>
                <a:schemeClr val="bg1"/>
              </a:solidFill>
              <a:latin typeface="Futura"/>
            </a:endParaRPr>
          </a:p>
          <a:p>
            <a:pPr marL="0" indent="0">
              <a:buNone/>
            </a:pPr>
            <a:r>
              <a:rPr lang="sk-SK" dirty="0">
                <a:solidFill>
                  <a:schemeClr val="bg1"/>
                </a:solidFill>
                <a:latin typeface="Futura"/>
              </a:rPr>
              <a:t>-- </a:t>
            </a:r>
            <a:r>
              <a:rPr lang="sk-SK" dirty="0" err="1">
                <a:solidFill>
                  <a:schemeClr val="bg1"/>
                </a:solidFill>
                <a:latin typeface="Futura"/>
              </a:rPr>
              <a:t>Lower</a:t>
            </a:r>
            <a:r>
              <a:rPr lang="sk-SK" dirty="0">
                <a:solidFill>
                  <a:schemeClr val="bg1"/>
                </a:solidFill>
                <a:latin typeface="Futura"/>
              </a:rPr>
              <a:t> </a:t>
            </a:r>
            <a:r>
              <a:rPr lang="sk-SK" dirty="0" err="1">
                <a:solidFill>
                  <a:schemeClr val="bg1"/>
                </a:solidFill>
                <a:latin typeface="Futura"/>
              </a:rPr>
              <a:t>carbon</a:t>
            </a:r>
            <a:r>
              <a:rPr lang="sk-SK" dirty="0">
                <a:solidFill>
                  <a:schemeClr val="bg1"/>
                </a:solidFill>
                <a:latin typeface="Futura"/>
              </a:rPr>
              <a:t> </a:t>
            </a:r>
            <a:r>
              <a:rPr lang="sk-SK" dirty="0" err="1">
                <a:solidFill>
                  <a:schemeClr val="bg1"/>
                </a:solidFill>
                <a:latin typeface="Futura"/>
              </a:rPr>
              <a:t>footprint</a:t>
            </a:r>
            <a:r>
              <a:rPr lang="sk-SK" dirty="0">
                <a:solidFill>
                  <a:schemeClr val="bg1"/>
                </a:solidFill>
                <a:latin typeface="Futura"/>
              </a:rPr>
              <a:t> by </a:t>
            </a:r>
            <a:r>
              <a:rPr lang="sk-SK" dirty="0" err="1">
                <a:solidFill>
                  <a:schemeClr val="bg1"/>
                </a:solidFill>
                <a:latin typeface="Futura"/>
              </a:rPr>
              <a:t>community</a:t>
            </a:r>
            <a:r>
              <a:rPr lang="sk-SK" dirty="0">
                <a:solidFill>
                  <a:schemeClr val="bg1"/>
                </a:solidFill>
                <a:latin typeface="Futura"/>
              </a:rPr>
              <a:t> </a:t>
            </a:r>
            <a:r>
              <a:rPr lang="sk-SK" dirty="0" err="1">
                <a:solidFill>
                  <a:schemeClr val="bg1"/>
                </a:solidFill>
                <a:latin typeface="Futura"/>
              </a:rPr>
              <a:t>resource</a:t>
            </a:r>
            <a:r>
              <a:rPr lang="sk-SK" dirty="0">
                <a:solidFill>
                  <a:schemeClr val="bg1"/>
                </a:solidFill>
                <a:latin typeface="Futura"/>
              </a:rPr>
              <a:t> </a:t>
            </a:r>
            <a:r>
              <a:rPr lang="sk-SK" dirty="0" err="1">
                <a:solidFill>
                  <a:schemeClr val="bg1"/>
                </a:solidFill>
                <a:latin typeface="Futura"/>
              </a:rPr>
              <a:t>redistribution</a:t>
            </a:r>
            <a:endParaRPr lang="en-US" dirty="0">
              <a:solidFill>
                <a:schemeClr val="bg1"/>
              </a:solidFill>
              <a:latin typeface="Futura"/>
            </a:endParaRPr>
          </a:p>
        </p:txBody>
      </p:sp>
    </p:spTree>
    <p:extLst>
      <p:ext uri="{BB962C8B-B14F-4D97-AF65-F5344CB8AC3E}">
        <p14:creationId xmlns:p14="http://schemas.microsoft.com/office/powerpoint/2010/main" val="7774920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7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C76C23B-9C6B-E36C-A6F5-68CD8AC01D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132B9707-5B38-E6FC-55CE-D903808E16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1286" y="2914361"/>
            <a:ext cx="9078542" cy="23405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sk-SK" dirty="0">
                <a:solidFill>
                  <a:schemeClr val="bg1"/>
                </a:solidFill>
                <a:latin typeface="Futura"/>
              </a:rPr>
              <a:t>-- </a:t>
            </a:r>
            <a:r>
              <a:rPr lang="sk-SK" err="1">
                <a:solidFill>
                  <a:schemeClr val="bg1"/>
                </a:solidFill>
                <a:latin typeface="Futura"/>
              </a:rPr>
              <a:t>Households</a:t>
            </a:r>
            <a:endParaRPr lang="sk-SK">
              <a:solidFill>
                <a:schemeClr val="bg1"/>
              </a:solidFill>
              <a:latin typeface="Futura"/>
            </a:endParaRPr>
          </a:p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Futura"/>
              </a:rPr>
              <a:t>-- </a:t>
            </a:r>
            <a:r>
              <a:rPr lang="sk-SK" err="1">
                <a:solidFill>
                  <a:schemeClr val="bg1"/>
                </a:solidFill>
                <a:latin typeface="Futura"/>
              </a:rPr>
              <a:t>Small</a:t>
            </a:r>
            <a:r>
              <a:rPr lang="sk-SK">
                <a:solidFill>
                  <a:schemeClr val="bg1"/>
                </a:solidFill>
                <a:latin typeface="Futura"/>
              </a:rPr>
              <a:t> </a:t>
            </a:r>
            <a:r>
              <a:rPr lang="sk-SK" err="1">
                <a:solidFill>
                  <a:schemeClr val="bg1"/>
                </a:solidFill>
                <a:latin typeface="Futura"/>
              </a:rPr>
              <a:t>second-hand</a:t>
            </a:r>
            <a:r>
              <a:rPr lang="sk-SK">
                <a:solidFill>
                  <a:schemeClr val="bg1"/>
                </a:solidFill>
                <a:latin typeface="Futura"/>
              </a:rPr>
              <a:t> </a:t>
            </a:r>
            <a:r>
              <a:rPr lang="sk-SK" err="1">
                <a:solidFill>
                  <a:schemeClr val="bg1"/>
                </a:solidFill>
                <a:latin typeface="Futura"/>
              </a:rPr>
              <a:t>businesses</a:t>
            </a:r>
            <a:endParaRPr lang="en-US">
              <a:solidFill>
                <a:schemeClr val="bg1"/>
              </a:solidFill>
              <a:latin typeface="Futura"/>
            </a:endParaRPr>
          </a:p>
          <a:p>
            <a:pPr marL="0" indent="0">
              <a:buNone/>
            </a:pPr>
            <a:r>
              <a:rPr lang="en-US">
                <a:solidFill>
                  <a:schemeClr val="bg1"/>
                </a:solidFill>
                <a:latin typeface="Futura"/>
              </a:rPr>
              <a:t>-- </a:t>
            </a:r>
            <a:r>
              <a:rPr lang="sk-SK" err="1">
                <a:solidFill>
                  <a:schemeClr val="bg1"/>
                </a:solidFill>
                <a:latin typeface="Futura"/>
              </a:rPr>
              <a:t>Charities</a:t>
            </a:r>
            <a:r>
              <a:rPr lang="sk-SK">
                <a:solidFill>
                  <a:schemeClr val="bg1"/>
                </a:solidFill>
                <a:latin typeface="Futura"/>
              </a:rPr>
              <a:t> and </a:t>
            </a:r>
            <a:r>
              <a:rPr lang="sk-SK" err="1">
                <a:solidFill>
                  <a:schemeClr val="bg1"/>
                </a:solidFill>
                <a:latin typeface="Futura"/>
              </a:rPr>
              <a:t>social</a:t>
            </a:r>
            <a:r>
              <a:rPr lang="sk-SK">
                <a:solidFill>
                  <a:schemeClr val="bg1"/>
                </a:solidFill>
                <a:latin typeface="Futura"/>
              </a:rPr>
              <a:t> </a:t>
            </a:r>
            <a:r>
              <a:rPr lang="sk-SK" err="1">
                <a:solidFill>
                  <a:schemeClr val="bg1"/>
                </a:solidFill>
                <a:latin typeface="Futura"/>
              </a:rPr>
              <a:t>nonprofits</a:t>
            </a:r>
            <a:endParaRPr lang="en-US">
              <a:solidFill>
                <a:schemeClr val="bg1"/>
              </a:solidFill>
              <a:latin typeface="Futura"/>
            </a:endParaRPr>
          </a:p>
        </p:txBody>
      </p:sp>
      <p:sp>
        <p:nvSpPr>
          <p:cNvPr id="5" name="Nadpis 1">
            <a:extLst>
              <a:ext uri="{FF2B5EF4-FFF2-40B4-BE49-F238E27FC236}">
                <a16:creationId xmlns:a16="http://schemas.microsoft.com/office/drawing/2014/main" id="{67E4E3CE-1CB3-A5C3-6312-87700B599103}"/>
              </a:ext>
            </a:extLst>
          </p:cNvPr>
          <p:cNvSpPr txBox="1">
            <a:spLocks/>
          </p:cNvSpPr>
          <p:nvPr/>
        </p:nvSpPr>
        <p:spPr>
          <a:xfrm>
            <a:off x="819939" y="1446836"/>
            <a:ext cx="4990618" cy="1115932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sk-SK" sz="5400" dirty="0" err="1">
                <a:solidFill>
                  <a:schemeClr val="bg1"/>
                </a:solidFill>
                <a:latin typeface="Futura"/>
                <a:cs typeface="Quire Sans" panose="020B0502040204020203" pitchFamily="34" charset="0"/>
              </a:rPr>
              <a:t>Target</a:t>
            </a:r>
            <a:r>
              <a:rPr lang="sk-SK" sz="5400" dirty="0">
                <a:solidFill>
                  <a:schemeClr val="bg1"/>
                </a:solidFill>
                <a:latin typeface="Futura"/>
                <a:cs typeface="Quire Sans" panose="020B0502040204020203" pitchFamily="34" charset="0"/>
              </a:rPr>
              <a:t> </a:t>
            </a:r>
            <a:r>
              <a:rPr lang="sk-SK" sz="5400" dirty="0" err="1">
                <a:solidFill>
                  <a:schemeClr val="bg1"/>
                </a:solidFill>
                <a:latin typeface="Futura"/>
                <a:cs typeface="Quire Sans" panose="020B0502040204020203" pitchFamily="34" charset="0"/>
              </a:rPr>
              <a:t>users</a:t>
            </a:r>
            <a:endParaRPr lang="en-US" sz="5400" dirty="0">
              <a:solidFill>
                <a:schemeClr val="bg1"/>
              </a:solidFill>
              <a:latin typeface="Futura"/>
              <a:cs typeface="Quire Sans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5143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A87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Untitled video – vytvorené pomocou Clipchampu (1)">
            <a:hlinkClick r:id="" action="ppaction://media"/>
            <a:extLst>
              <a:ext uri="{FF2B5EF4-FFF2-40B4-BE49-F238E27FC236}">
                <a16:creationId xmlns:a16="http://schemas.microsoft.com/office/drawing/2014/main" id="{A7D7CD14-45FA-5155-60E5-CB4624BA7B9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94244" y="9132"/>
            <a:ext cx="9132656" cy="6848868"/>
          </a:xfrm>
        </p:spPr>
      </p:pic>
    </p:spTree>
    <p:extLst>
      <p:ext uri="{BB962C8B-B14F-4D97-AF65-F5344CB8AC3E}">
        <p14:creationId xmlns:p14="http://schemas.microsoft.com/office/powerpoint/2010/main" val="286919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5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2866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CB913634-D8EF-5DE5-633B-869EF8ACA3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Nadpis 1">
            <a:extLst>
              <a:ext uri="{FF2B5EF4-FFF2-40B4-BE49-F238E27FC236}">
                <a16:creationId xmlns:a16="http://schemas.microsoft.com/office/drawing/2014/main" id="{86805834-8B13-16B4-1478-150E842154F5}"/>
              </a:ext>
            </a:extLst>
          </p:cNvPr>
          <p:cNvSpPr txBox="1">
            <a:spLocks/>
          </p:cNvSpPr>
          <p:nvPr/>
        </p:nvSpPr>
        <p:spPr>
          <a:xfrm>
            <a:off x="3201692" y="939305"/>
            <a:ext cx="5788616" cy="1139082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>
                <a:solidFill>
                  <a:schemeClr val="bg1"/>
                </a:solidFill>
                <a:latin typeface="Futura"/>
                <a:cs typeface="Quire Sans" panose="020B0502040204020203" pitchFamily="34" charset="0"/>
              </a:rPr>
              <a:t>Architecture</a:t>
            </a:r>
            <a:endParaRPr lang="en-US" sz="5400" dirty="0">
              <a:solidFill>
                <a:schemeClr val="bg1"/>
              </a:solidFill>
              <a:latin typeface="Futura"/>
              <a:cs typeface="Quire Sans" panose="020B0502040204020203" pitchFamily="34" charset="0"/>
            </a:endParaRPr>
          </a:p>
        </p:txBody>
      </p:sp>
      <p:pic>
        <p:nvPicPr>
          <p:cNvPr id="14" name="Obrázek 13" descr="Obsah obrázku trojúhelník, symbol&#10;&#10;Popis byl vytvořen automaticky">
            <a:extLst>
              <a:ext uri="{FF2B5EF4-FFF2-40B4-BE49-F238E27FC236}">
                <a16:creationId xmlns:a16="http://schemas.microsoft.com/office/drawing/2014/main" id="{5130647A-03A4-61C5-FCF2-894A701219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0649" y="2698039"/>
            <a:ext cx="2553785" cy="2553785"/>
          </a:xfrm>
          <a:prstGeom prst="rect">
            <a:avLst/>
          </a:prstGeom>
        </p:spPr>
      </p:pic>
      <p:pic>
        <p:nvPicPr>
          <p:cNvPr id="16" name="Obrázek 15" descr="Obsah obrázku symbol, design&#10;&#10;Popis byl vytvořen automaticky">
            <a:extLst>
              <a:ext uri="{FF2B5EF4-FFF2-40B4-BE49-F238E27FC236}">
                <a16:creationId xmlns:a16="http://schemas.microsoft.com/office/drawing/2014/main" id="{9F08F62C-D01B-CAD3-DFB5-7332F383B0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2664550"/>
            <a:ext cx="4039022" cy="25872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6591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7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0EAC94F-0533-8E3E-F0FE-374922DCE3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ástupný obsah 2">
            <a:extLst>
              <a:ext uri="{FF2B5EF4-FFF2-40B4-BE49-F238E27FC236}">
                <a16:creationId xmlns:a16="http://schemas.microsoft.com/office/drawing/2014/main" id="{AFF2FC12-0D11-95A6-AD33-2860D7D8ED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56729" y="2775465"/>
            <a:ext cx="9078542" cy="2340545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sk-SK" dirty="0">
                <a:solidFill>
                  <a:schemeClr val="bg1"/>
                </a:solidFill>
                <a:latin typeface="Futura"/>
              </a:rPr>
              <a:t>-- </a:t>
            </a:r>
            <a:r>
              <a:rPr lang="en-US" dirty="0" err="1">
                <a:solidFill>
                  <a:schemeClr val="bg1"/>
                </a:solidFill>
                <a:latin typeface="Futura"/>
              </a:rPr>
              <a:t>Analysing</a:t>
            </a:r>
            <a:r>
              <a:rPr lang="en-US" dirty="0">
                <a:solidFill>
                  <a:schemeClr val="bg1"/>
                </a:solidFill>
                <a:latin typeface="Futura"/>
              </a:rPr>
              <a:t> data about </a:t>
            </a:r>
            <a:r>
              <a:rPr lang="sk-SK" dirty="0" err="1">
                <a:solidFill>
                  <a:schemeClr val="bg1"/>
                </a:solidFill>
                <a:latin typeface="Futura"/>
              </a:rPr>
              <a:t>clutter</a:t>
            </a:r>
            <a:r>
              <a:rPr lang="sk-SK" dirty="0">
                <a:solidFill>
                  <a:schemeClr val="bg1"/>
                </a:solidFill>
                <a:latin typeface="Futura"/>
              </a:rPr>
              <a:t> </a:t>
            </a:r>
            <a:r>
              <a:rPr lang="sk-SK" dirty="0" err="1">
                <a:solidFill>
                  <a:schemeClr val="bg1"/>
                </a:solidFill>
                <a:latin typeface="Futura"/>
              </a:rPr>
              <a:t>accumulation</a:t>
            </a:r>
            <a:endParaRPr lang="sk-SK" dirty="0">
              <a:solidFill>
                <a:schemeClr val="bg1"/>
              </a:solidFill>
              <a:latin typeface="Futura"/>
            </a:endParaRP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Futura"/>
              </a:rPr>
              <a:t>-- </a:t>
            </a:r>
            <a:r>
              <a:rPr lang="en-US" dirty="0" err="1">
                <a:solidFill>
                  <a:schemeClr val="bg1"/>
                </a:solidFill>
                <a:latin typeface="Futura"/>
              </a:rPr>
              <a:t>Analysing</a:t>
            </a:r>
            <a:r>
              <a:rPr lang="en-US" dirty="0">
                <a:solidFill>
                  <a:schemeClr val="bg1"/>
                </a:solidFill>
                <a:latin typeface="Futura"/>
              </a:rPr>
              <a:t> data about the second</a:t>
            </a:r>
            <a:r>
              <a:rPr lang="sk-SK" dirty="0">
                <a:solidFill>
                  <a:schemeClr val="bg1"/>
                </a:solidFill>
                <a:latin typeface="Futura"/>
              </a:rPr>
              <a:t>-</a:t>
            </a:r>
            <a:r>
              <a:rPr lang="en-US" dirty="0">
                <a:solidFill>
                  <a:schemeClr val="bg1"/>
                </a:solidFill>
                <a:latin typeface="Futura"/>
              </a:rPr>
              <a:t>hand market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Futura"/>
              </a:rPr>
              <a:t>-- Direct contact between donors and recipient (no 3</a:t>
            </a:r>
            <a:r>
              <a:rPr lang="en-US" baseline="30000" dirty="0">
                <a:solidFill>
                  <a:schemeClr val="bg1"/>
                </a:solidFill>
                <a:latin typeface="Futura"/>
              </a:rPr>
              <a:t>rd</a:t>
            </a:r>
            <a:r>
              <a:rPr lang="en-US" dirty="0">
                <a:solidFill>
                  <a:schemeClr val="bg1"/>
                </a:solidFill>
                <a:latin typeface="Futura"/>
              </a:rPr>
              <a:t> party)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  <a:latin typeface="Futura"/>
              </a:rPr>
              <a:t>-- </a:t>
            </a:r>
            <a:r>
              <a:rPr lang="sk-SK" dirty="0" err="1">
                <a:solidFill>
                  <a:schemeClr val="bg1"/>
                </a:solidFill>
                <a:latin typeface="Futura"/>
              </a:rPr>
              <a:t>Targeted</a:t>
            </a:r>
            <a:r>
              <a:rPr lang="sk-SK" dirty="0">
                <a:solidFill>
                  <a:schemeClr val="bg1"/>
                </a:solidFill>
                <a:latin typeface="Futura"/>
              </a:rPr>
              <a:t> </a:t>
            </a:r>
            <a:r>
              <a:rPr lang="sk-SK" dirty="0" err="1">
                <a:solidFill>
                  <a:schemeClr val="bg1"/>
                </a:solidFill>
                <a:latin typeface="Futura"/>
              </a:rPr>
              <a:t>donation</a:t>
            </a:r>
            <a:endParaRPr lang="en-US" dirty="0">
              <a:solidFill>
                <a:schemeClr val="bg1"/>
              </a:solidFill>
              <a:latin typeface="Futura"/>
            </a:endParaRPr>
          </a:p>
        </p:txBody>
      </p:sp>
      <p:sp>
        <p:nvSpPr>
          <p:cNvPr id="5" name="Nadpis 1">
            <a:extLst>
              <a:ext uri="{FF2B5EF4-FFF2-40B4-BE49-F238E27FC236}">
                <a16:creationId xmlns:a16="http://schemas.microsoft.com/office/drawing/2014/main" id="{91C08B3A-01DE-5431-F171-22087A31D4F3}"/>
              </a:ext>
            </a:extLst>
          </p:cNvPr>
          <p:cNvSpPr txBox="1">
            <a:spLocks/>
          </p:cNvSpPr>
          <p:nvPr/>
        </p:nvSpPr>
        <p:spPr>
          <a:xfrm>
            <a:off x="1271286" y="1377388"/>
            <a:ext cx="4122517" cy="1115932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dirty="0">
                <a:solidFill>
                  <a:schemeClr val="bg1"/>
                </a:solidFill>
                <a:latin typeface="Futura"/>
                <a:cs typeface="Quire Sans" panose="020B0502040204020203" pitchFamily="34" charset="0"/>
              </a:rPr>
              <a:t>The future</a:t>
            </a:r>
          </a:p>
        </p:txBody>
      </p:sp>
    </p:spTree>
    <p:extLst>
      <p:ext uri="{BB962C8B-B14F-4D97-AF65-F5344CB8AC3E}">
        <p14:creationId xmlns:p14="http://schemas.microsoft.com/office/powerpoint/2010/main" val="3667743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7FF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865582E-8325-2EA6-7B88-DA184EA2A7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Video bez názvu – vytvorené pomocou Clipchampu">
            <a:hlinkClick r:id="" action="ppaction://media"/>
            <a:extLst>
              <a:ext uri="{FF2B5EF4-FFF2-40B4-BE49-F238E27FC236}">
                <a16:creationId xmlns:a16="http://schemas.microsoft.com/office/drawing/2014/main" id="{16E59DE1-5FBA-1294-DC67-685E7C37BB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3224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Moti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73C35BA47FBE17438ECA5589E2FFFB59" ma:contentTypeVersion="16" ma:contentTypeDescription="Umožňuje vytvoriť nový dokument." ma:contentTypeScope="" ma:versionID="665e9ca9e2b0a6dc51c3c378c83e3dd6">
  <xsd:schema xmlns:xsd="http://www.w3.org/2001/XMLSchema" xmlns:xs="http://www.w3.org/2001/XMLSchema" xmlns:p="http://schemas.microsoft.com/office/2006/metadata/properties" xmlns:ns3="24ed40f0-901e-44aa-ab5c-178bac7e8925" xmlns:ns4="2604b548-318a-44f1-a0fb-92c7d1f345da" targetNamespace="http://schemas.microsoft.com/office/2006/metadata/properties" ma:root="true" ma:fieldsID="a490618e8b880c3e5d9209743d4269da" ns3:_="" ns4:_="">
    <xsd:import namespace="24ed40f0-901e-44aa-ab5c-178bac7e8925"/>
    <xsd:import namespace="2604b548-318a-44f1-a0fb-92c7d1f345d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OCR" minOccurs="0"/>
                <xsd:element ref="ns3:_activity" minOccurs="0"/>
                <xsd:element ref="ns3:MediaLengthInSeconds" minOccurs="0"/>
                <xsd:element ref="ns3:MediaServiceObjectDetectorVersions" minOccurs="0"/>
                <xsd:element ref="ns3:MediaServiceSearchPropertie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4ed40f0-901e-44aa-ab5c-178bac7e892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604b548-318a-44f1-a0fb-92c7d1f345da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Zdieľa sa s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Zdieľané s podrobnosťam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Príkaz hash indikátora zdieľania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 obsahu"/>
        <xsd:element ref="dc:title" minOccurs="0" maxOccurs="1" ma:index="4" ma:displayName="Nadpis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4ed40f0-901e-44aa-ab5c-178bac7e8925" xsi:nil="true"/>
  </documentManagement>
</p:properties>
</file>

<file path=customXml/itemProps1.xml><?xml version="1.0" encoding="utf-8"?>
<ds:datastoreItem xmlns:ds="http://schemas.openxmlformats.org/officeDocument/2006/customXml" ds:itemID="{7C66E0F9-4784-4F46-A6E5-21AB3A656AF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4ed40f0-901e-44aa-ab5c-178bac7e8925"/>
    <ds:schemaRef ds:uri="2604b548-318a-44f1-a0fb-92c7d1f345d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9577B03B-EFC5-4B06-B6D8-562E5A6F95B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571CF86-CC14-4501-99ED-0B3B63D0D9AD}">
  <ds:schemaRefs>
    <ds:schemaRef ds:uri="http://purl.org/dc/terms/"/>
    <ds:schemaRef ds:uri="http://www.w3.org/XML/1998/namespace"/>
    <ds:schemaRef ds:uri="http://schemas.microsoft.com/office/2006/metadata/properties"/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2604b548-318a-44f1-a0fb-92c7d1f345da"/>
    <ds:schemaRef ds:uri="http://schemas.microsoft.com/office/infopath/2007/PartnerControls"/>
    <ds:schemaRef ds:uri="24ed40f0-901e-44aa-ab5c-178bac7e8925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177</TotalTime>
  <Words>143</Words>
  <Application>Microsoft Office PowerPoint</Application>
  <PresentationFormat>Širokoúhlá obrazovka</PresentationFormat>
  <Paragraphs>35</Paragraphs>
  <Slides>8</Slides>
  <Notes>6</Notes>
  <HiddenSlides>0</HiddenSlides>
  <MMClips>2</MMClips>
  <ScaleCrop>false</ScaleCrop>
  <HeadingPairs>
    <vt:vector size="6" baseType="variant">
      <vt:variant>
        <vt:lpstr>Použitá písma</vt:lpstr>
      </vt:variant>
      <vt:variant>
        <vt:i4>4</vt:i4>
      </vt:variant>
      <vt:variant>
        <vt:lpstr>Motiv</vt:lpstr>
      </vt:variant>
      <vt:variant>
        <vt:i4>1</vt:i4>
      </vt:variant>
      <vt:variant>
        <vt:lpstr>Nadpisy snímků</vt:lpstr>
      </vt:variant>
      <vt:variant>
        <vt:i4>8</vt:i4>
      </vt:variant>
    </vt:vector>
  </HeadingPairs>
  <TitlesOfParts>
    <vt:vector size="13" baseType="lpstr">
      <vt:lpstr>Aptos</vt:lpstr>
      <vt:lpstr>Aptos Display</vt:lpstr>
      <vt:lpstr>Arial</vt:lpstr>
      <vt:lpstr>Futura</vt:lpstr>
      <vt:lpstr>Motiv Office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  <vt:lpstr>Prezentace aplikace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Andrea Kanóczová</dc:creator>
  <cp:lastModifiedBy>Andrea Kanóczová</cp:lastModifiedBy>
  <cp:revision>5</cp:revision>
  <dcterms:created xsi:type="dcterms:W3CDTF">2024-11-09T08:27:02Z</dcterms:created>
  <dcterms:modified xsi:type="dcterms:W3CDTF">2024-11-09T11:24:36Z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0x01010073C35BA47FBE17438ECA5589E2FFFB59</vt:lpwstr>
  </property>
</Properties>
</file>

<file path=docProps/thumbnail.jpeg>
</file>